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97" r:id="rId2"/>
    <p:sldId id="298" r:id="rId3"/>
    <p:sldId id="299" r:id="rId4"/>
    <p:sldId id="295" r:id="rId5"/>
    <p:sldId id="291" r:id="rId6"/>
    <p:sldId id="290" r:id="rId7"/>
    <p:sldId id="300" r:id="rId8"/>
    <p:sldId id="277" r:id="rId9"/>
    <p:sldId id="278" r:id="rId10"/>
    <p:sldId id="320" r:id="rId11"/>
    <p:sldId id="321" r:id="rId12"/>
    <p:sldId id="319" r:id="rId13"/>
    <p:sldId id="296" r:id="rId14"/>
    <p:sldId id="322" r:id="rId15"/>
    <p:sldId id="279" r:id="rId16"/>
    <p:sldId id="318" r:id="rId17"/>
    <p:sldId id="323" r:id="rId18"/>
    <p:sldId id="324" r:id="rId19"/>
    <p:sldId id="325" r:id="rId20"/>
    <p:sldId id="326" r:id="rId21"/>
    <p:sldId id="327" r:id="rId22"/>
    <p:sldId id="328" r:id="rId23"/>
    <p:sldId id="276" r:id="rId24"/>
    <p:sldId id="273" r:id="rId25"/>
    <p:sldId id="301" r:id="rId26"/>
    <p:sldId id="260" r:id="rId27"/>
    <p:sldId id="261" r:id="rId28"/>
    <p:sldId id="262" r:id="rId29"/>
    <p:sldId id="263" r:id="rId30"/>
    <p:sldId id="267" r:id="rId31"/>
    <p:sldId id="274" r:id="rId32"/>
    <p:sldId id="302" r:id="rId33"/>
    <p:sldId id="259" r:id="rId34"/>
    <p:sldId id="264" r:id="rId35"/>
    <p:sldId id="266" r:id="rId36"/>
    <p:sldId id="268" r:id="rId37"/>
    <p:sldId id="265" r:id="rId38"/>
    <p:sldId id="288" r:id="rId39"/>
    <p:sldId id="284" r:id="rId40"/>
    <p:sldId id="285" r:id="rId41"/>
    <p:sldId id="286" r:id="rId42"/>
    <p:sldId id="287" r:id="rId43"/>
    <p:sldId id="275" r:id="rId44"/>
    <p:sldId id="289" r:id="rId45"/>
    <p:sldId id="303" r:id="rId46"/>
    <p:sldId id="271" r:id="rId47"/>
    <p:sldId id="304" r:id="rId48"/>
    <p:sldId id="305" r:id="rId49"/>
    <p:sldId id="306" r:id="rId50"/>
    <p:sldId id="307" r:id="rId51"/>
    <p:sldId id="313" r:id="rId52"/>
    <p:sldId id="314" r:id="rId53"/>
    <p:sldId id="315" r:id="rId54"/>
    <p:sldId id="316" r:id="rId55"/>
    <p:sldId id="317" r:id="rId56"/>
    <p:sldId id="312" r:id="rId57"/>
    <p:sldId id="309" r:id="rId58"/>
    <p:sldId id="308" r:id="rId59"/>
    <p:sldId id="310" r:id="rId60"/>
    <p:sldId id="311" r:id="rId61"/>
    <p:sldId id="25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8"/>
    <p:restoredTop sz="78566"/>
  </p:normalViewPr>
  <p:slideViewPr>
    <p:cSldViewPr snapToGrid="0" snapToObjects="1">
      <p:cViewPr varScale="1">
        <p:scale>
          <a:sx n="177" d="100"/>
          <a:sy n="177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2169-A952-6D4E-AB7E-808B0F6BCE03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C758E-3996-A047-B9F6-F34F95F2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* Distractor interaction is significant is sphericity assumed (p=0.049)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2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8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SA; GG; GG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</a:t>
            </a:r>
          </a:p>
          <a:p>
            <a:r>
              <a:rPr lang="en-US" dirty="0"/>
              <a:t>HF</a:t>
            </a:r>
          </a:p>
          <a:p>
            <a:r>
              <a:rPr lang="en-US" dirty="0"/>
              <a:t>GG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6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ACCURADCY  HISTOGRAM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HISTOGRAM OVER THE CONDITIONS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plot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PLOT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5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6BD-DA94-854E-AF71-79FE4DFAC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3A502-1AC0-054E-BEC1-4F85CA8A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350-479A-3848-AE90-1DFEFC15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2818-44FD-0745-8C1B-8651FB7C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E431-6480-0E47-81AA-B35CB18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B475-00A9-2D40-81EE-A962F0B7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80C1-8470-C647-BCD5-BD5B5133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0CD-3291-4D4C-9AE9-15770D9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F3A9-B296-C545-9B2E-C5ED7C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B2AD-B862-0147-99EE-DBF9268E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3DE12-3947-D746-AED5-C5549D6E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CF09-D748-4E4D-B3A3-0C65238E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9B04-9193-1E4D-A178-8F571533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8B1E-0E9F-5D47-A18C-0CBE8D0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8978-0A05-8B49-A675-CCFAC91B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4605-A517-F14D-BC4A-24DF13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03-1B0B-A945-9E24-5FF79E64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7481-387E-7D4C-B707-5D45B804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B7C7-1CB0-6C4A-BB8B-696A94CE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7D8E-814A-994B-95FF-AD3085AE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8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48C8-E949-0C49-AD01-5C6C83D3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A8D90-A634-844C-AF7D-9E86F320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61D8-52B6-AB49-ABA4-FC2C6705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46D9-2C71-5643-9E36-32633C7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CF81-8EE4-2847-9829-CBE65605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4400-FFA0-A24D-A80B-4FE948F2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A23-0E01-9B4E-B036-F031D71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C0B9-63BC-D947-BCB4-9928DBD8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545E-276A-814A-97F2-C3CF867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8B96-E674-7247-AC0C-06D9F044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1701-726A-1845-B744-39A43E51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2CC3-509D-F04B-9304-D51CD35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BD83-D07F-D941-9D23-70C80F3C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FB7D-959C-8040-AF16-27DF8747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69C-38DF-AA4D-B81A-2305CD50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B744D-8A2E-C14D-9B9F-CD279285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CCE1A-5DA3-B241-8E8A-C1721B2A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98D1D-8460-5442-9AF8-7881D01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9C43C-6055-F148-AFD9-D41E5DA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EF02-C58B-2C4C-B7B3-7050AC6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AC8C7-D7F1-D144-AA5F-76968A7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477B-83A7-0544-A3D0-1A709D9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D77B-E660-954F-AA4C-531266B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42A7-D7DE-3E44-A1E5-F393439E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0F70D-F8C3-3B48-9D81-6AF8286D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E8F-B1D3-F740-83CB-618A13AB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B6F-72FD-5140-9452-79B1EB5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35D1-8B0F-E449-A3DB-699AFAB6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3951-73A8-534F-B526-D61000CBA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3438-4547-BE4E-8A0D-F817A6C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44BF-7B12-3F4F-8149-BBCB4FD5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4523-ABF0-3D4B-8A9C-3249257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88FA-5E30-D140-A16C-7FC25B00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40D8-F051-ED47-AA55-12DF590C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3122-1DB6-3744-803A-EE6D5E70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728D-B9F3-2C4F-9739-BB6D9F2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DD2-3566-F740-AE9A-D991EC6A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F1C4-8F2C-EA4F-BB86-293E9D7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82D0-04EE-5641-95A6-77F2DFB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E4F-6DC1-4B47-8CD7-86B11958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0321-72B2-7C4C-A4F3-2B8EB14C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A58D-4EF1-824D-89CD-9DD0D5487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93F3B-CBAF-5749-9830-22936D5D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16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4674A-DC47-5244-919C-C8753196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9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F28CB-BE65-6348-8B33-2BE17BAE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7" y="0"/>
            <a:ext cx="9263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2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C271B4F-76C1-7F4D-A7CA-E97B866D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9530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51EA2-3074-C14A-8F5C-C1D0BC6E3A40}"/>
              </a:ext>
            </a:extLst>
          </p:cNvPr>
          <p:cNvSpPr txBox="1"/>
          <p:nvPr/>
        </p:nvSpPr>
        <p:spPr>
          <a:xfrm>
            <a:off x="-19049" y="1280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F(2,70) = 8.97,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F(1.68, 58.89) = 8.15, p=0.001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F(2.51, 87.92) = 5.30, p=0.004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88BD-8150-3543-B78D-E9F970CE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3" y="803818"/>
            <a:ext cx="10258474" cy="605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A1BEF-CDFB-7C47-9F0D-ED7F002403D5}"/>
              </a:ext>
            </a:extLst>
          </p:cNvPr>
          <p:cNvSpPr txBox="1"/>
          <p:nvPr/>
        </p:nvSpPr>
        <p:spPr>
          <a:xfrm>
            <a:off x="95210" y="66444"/>
            <a:ext cx="410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F50A-284A-8E40-9554-2C53C4690208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-0.026, p=0.88</a:t>
            </a:r>
          </a:p>
        </p:txBody>
      </p:sp>
    </p:spTree>
    <p:extLst>
      <p:ext uri="{BB962C8B-B14F-4D97-AF65-F5344CB8AC3E}">
        <p14:creationId xmlns:p14="http://schemas.microsoft.com/office/powerpoint/2010/main" val="396306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51EF2DA-19F0-7742-9D5F-E16EF16B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8AAA5-DC81-614F-B93C-A7C4905892D6}"/>
              </a:ext>
            </a:extLst>
          </p:cNvPr>
          <p:cNvSpPr txBox="1"/>
          <p:nvPr/>
        </p:nvSpPr>
        <p:spPr>
          <a:xfrm>
            <a:off x="8747125" y="232833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-0.007, p=0.98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-0.05, p=0.83</a:t>
            </a:r>
          </a:p>
        </p:txBody>
      </p:sp>
    </p:spTree>
    <p:extLst>
      <p:ext uri="{BB962C8B-B14F-4D97-AF65-F5344CB8AC3E}">
        <p14:creationId xmlns:p14="http://schemas.microsoft.com/office/powerpoint/2010/main" val="14743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FC5E9C7-E52B-BF4F-ADE3-D5126738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DBDAE-1463-104B-8983-21615501E820}"/>
              </a:ext>
            </a:extLst>
          </p:cNvPr>
          <p:cNvSpPr txBox="1"/>
          <p:nvPr/>
        </p:nvSpPr>
        <p:spPr>
          <a:xfrm>
            <a:off x="95210" y="59244"/>
            <a:ext cx="421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7ECC5-0AE2-974E-BE15-5DD19C0CCDEA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0.037, p=0.83 </a:t>
            </a:r>
          </a:p>
        </p:txBody>
      </p:sp>
    </p:spTree>
    <p:extLst>
      <p:ext uri="{BB962C8B-B14F-4D97-AF65-F5344CB8AC3E}">
        <p14:creationId xmlns:p14="http://schemas.microsoft.com/office/powerpoint/2010/main" val="382994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30B9F7A-FE22-3A4C-A9CF-A82D0885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7EDAAD-C412-CE4E-9DD5-D5F899DAB20A}"/>
              </a:ext>
            </a:extLst>
          </p:cNvPr>
          <p:cNvSpPr txBox="1"/>
          <p:nvPr/>
        </p:nvSpPr>
        <p:spPr>
          <a:xfrm>
            <a:off x="8880475" y="242358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 0.16, p=0.58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-0.09, p=0.68</a:t>
            </a:r>
          </a:p>
        </p:txBody>
      </p:sp>
    </p:spTree>
    <p:extLst>
      <p:ext uri="{BB962C8B-B14F-4D97-AF65-F5344CB8AC3E}">
        <p14:creationId xmlns:p14="http://schemas.microsoft.com/office/powerpoint/2010/main" val="394553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A06197B-552E-0043-93D6-D47287D0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83" y="660189"/>
            <a:ext cx="10549467" cy="6197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24BFF-6260-4940-8058-A1F7A87DDC2A}"/>
              </a:ext>
            </a:extLst>
          </p:cNvPr>
          <p:cNvSpPr txBox="1"/>
          <p:nvPr/>
        </p:nvSpPr>
        <p:spPr>
          <a:xfrm>
            <a:off x="1" y="1566334"/>
            <a:ext cx="331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F(2,22) = 6.52, p=0.006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F(1.02, 11.27) = 102.92,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F(4, 44) = 2.51, p = 0.056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420123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F9E45E2-1E8E-C647-85F1-74169B5D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33" y="738716"/>
            <a:ext cx="10415802" cy="6119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997E-940A-0C40-9ABA-14DDA4D6BF32}"/>
              </a:ext>
            </a:extLst>
          </p:cNvPr>
          <p:cNvSpPr txBox="1"/>
          <p:nvPr/>
        </p:nvSpPr>
        <p:spPr>
          <a:xfrm>
            <a:off x="0" y="1566334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F(2,46) = 47.89,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24.71) = 146.39,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F(2.96, 68.12) = 13.59,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32854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17D9BDE-05C7-F24D-8C22-EF82ED8F2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" b="2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B3C77-1A3E-C240-84AC-B8B2BC58AEB3}"/>
              </a:ext>
            </a:extLst>
          </p:cNvPr>
          <p:cNvSpPr txBox="1"/>
          <p:nvPr/>
        </p:nvSpPr>
        <p:spPr>
          <a:xfrm>
            <a:off x="9029680" y="2156884"/>
            <a:ext cx="3162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F(1,11) = 0.26, p = 0.62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22) = 5.46,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F(2, 22) = 0.90, p=0.42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2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517-DF8F-AC42-ACA4-926FB52DB451}"/>
              </a:ext>
            </a:extLst>
          </p:cNvPr>
          <p:cNvSpPr txBox="1"/>
          <p:nvPr/>
        </p:nvSpPr>
        <p:spPr>
          <a:xfrm>
            <a:off x="1698171" y="1233714"/>
            <a:ext cx="515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Gaze following in situations with conflicting gazes.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2 possible locations for Target T L/R)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3 viewing directions: +30, 0, -30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227D-EBC0-084F-8A7F-B569D4CC7929}"/>
              </a:ext>
            </a:extLst>
          </p:cNvPr>
          <p:cNvSpPr txBox="1"/>
          <p:nvPr/>
        </p:nvSpPr>
        <p:spPr>
          <a:xfrm>
            <a:off x="2032000" y="3817257"/>
            <a:ext cx="715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People automatically follow the gaze cue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gaze cue is strongest when all the gazes share the same orientation</a:t>
            </a:r>
          </a:p>
        </p:txBody>
      </p:sp>
    </p:spTree>
    <p:extLst>
      <p:ext uri="{BB962C8B-B14F-4D97-AF65-F5344CB8AC3E}">
        <p14:creationId xmlns:p14="http://schemas.microsoft.com/office/powerpoint/2010/main" val="31674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CD5283A-0CEF-B14A-8F7F-443EE9AD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167" y="0"/>
            <a:ext cx="116490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FC539-F64B-5149-AA68-881C077F7457}"/>
              </a:ext>
            </a:extLst>
          </p:cNvPr>
          <p:cNvSpPr txBox="1"/>
          <p:nvPr/>
        </p:nvSpPr>
        <p:spPr>
          <a:xfrm>
            <a:off x="9029680" y="215688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F(1,23) = 61.62,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F(1.71, 39.31) = 8.47, p = 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F(1.47,33.85) = 20.25,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0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80F723-E90A-4F45-A42B-3EC3F5CA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A4C7D-9750-064A-88A4-66F803C7E62A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F(2,22) = 3.85, p = 0.037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F(1.28, 14.02) = 5.35, p=0.03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F(1.88, 20.66) = 2.83, p=0.085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7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76D72B-C786-2E49-8BC6-75F561CD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A3563-37FD-9046-B220-B213F5158B93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F(1.69, 38.94) = 7.26, p = 0.003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46) = 3.50, p=0.038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F(2.02, 46.37) = 3.61, p=0.035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6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Invert &amp; Posner</a:t>
            </a:r>
          </a:p>
        </p:txBody>
      </p:sp>
    </p:spTree>
    <p:extLst>
      <p:ext uri="{BB962C8B-B14F-4D97-AF65-F5344CB8AC3E}">
        <p14:creationId xmlns:p14="http://schemas.microsoft.com/office/powerpoint/2010/main" val="206641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38 </a:t>
            </a: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124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50D802-0192-0C40-8161-BE39D0BB5D64}"/>
              </a:ext>
            </a:extLst>
          </p:cNvPr>
          <p:cNvGrpSpPr/>
          <p:nvPr/>
        </p:nvGrpSpPr>
        <p:grpSpPr>
          <a:xfrm rot="10800000">
            <a:off x="569033" y="1250331"/>
            <a:ext cx="10623868" cy="3933267"/>
            <a:chOff x="2344526" y="21131048"/>
            <a:chExt cx="10593630" cy="4101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2BC77D-2414-BC40-A15A-5D09CA22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CD498C-8724-8F48-AC76-883BB2E49B3D}"/>
                </a:ext>
              </a:extLst>
            </p:cNvPr>
            <p:cNvSpPr txBox="1"/>
            <p:nvPr/>
          </p:nvSpPr>
          <p:spPr>
            <a:xfrm rot="10800000"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346CA-B782-5F4B-8EC6-3B262E3C0E10}"/>
                </a:ext>
              </a:extLst>
            </p:cNvPr>
            <p:cNvSpPr txBox="1"/>
            <p:nvPr/>
          </p:nvSpPr>
          <p:spPr>
            <a:xfrm rot="10800000">
              <a:off x="4701115" y="21131048"/>
              <a:ext cx="4285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5C6CC-DEA0-C54A-B5D9-A4756825E7C6}"/>
                </a:ext>
              </a:extLst>
            </p:cNvPr>
            <p:cNvSpPr txBox="1"/>
            <p:nvPr/>
          </p:nvSpPr>
          <p:spPr>
            <a:xfrm rot="10800000">
              <a:off x="8413719" y="21157066"/>
              <a:ext cx="4524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907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546D-310E-F04D-917F-AA0387B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4" y="320675"/>
            <a:ext cx="8288866" cy="621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197BB-D3CC-3748-BCFB-B24D4D1ABEE6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average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FBE3-1CA1-EC46-8BEE-2D45C061EC05}"/>
              </a:ext>
            </a:extLst>
          </p:cNvPr>
          <p:cNvSpPr txBox="1"/>
          <p:nvPr/>
        </p:nvSpPr>
        <p:spPr>
          <a:xfrm>
            <a:off x="95210" y="59244"/>
            <a:ext cx="5638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2197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E87E1-9844-4744-A741-D73177BA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83" y="0"/>
            <a:ext cx="103025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81-AC2A-9048-BE1F-68C2A119FDF4}"/>
              </a:ext>
            </a:extLst>
          </p:cNvPr>
          <p:cNvSpPr txBox="1"/>
          <p:nvPr/>
        </p:nvSpPr>
        <p:spPr>
          <a:xfrm>
            <a:off x="0" y="1432026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accuracies distribution: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 – bottom: increasing coherence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– right: increasing no. of distractors</a:t>
            </a:r>
          </a:p>
        </p:txBody>
      </p:sp>
    </p:spTree>
    <p:extLst>
      <p:ext uri="{BB962C8B-B14F-4D97-AF65-F5344CB8AC3E}">
        <p14:creationId xmlns:p14="http://schemas.microsoft.com/office/powerpoint/2010/main" val="871668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FFAC5-852D-5249-B39B-0314F6E2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144" y="644018"/>
            <a:ext cx="9976769" cy="588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72E4D-DAFC-8A44-93A4-E55CC0D9AC5D}"/>
              </a:ext>
            </a:extLst>
          </p:cNvPr>
          <p:cNvSpPr txBox="1"/>
          <p:nvPr/>
        </p:nvSpPr>
        <p:spPr>
          <a:xfrm>
            <a:off x="0" y="378831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699E8-764B-8748-A838-54E5D757DD31}"/>
              </a:ext>
            </a:extLst>
          </p:cNvPr>
          <p:cNvSpPr txBox="1"/>
          <p:nvPr/>
        </p:nvSpPr>
        <p:spPr>
          <a:xfrm>
            <a:off x="95210" y="59244"/>
            <a:ext cx="443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Reaction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6E06-2AD8-354B-B221-50F09F4FCBB9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(Greenhouse-</a:t>
            </a:r>
            <a:r>
              <a:rPr lang="en-US" b="1" dirty="0" err="1"/>
              <a:t>Geisser</a:t>
            </a:r>
            <a:r>
              <a:rPr lang="en-US" b="1" dirty="0"/>
              <a:t>) F(1.07,39.58)=111.19,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other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248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CF4EA-5D84-E443-B31D-E916298B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91" y="709568"/>
            <a:ext cx="9470572" cy="5589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656FB-A526-7B48-920A-2C332A431D2D}"/>
              </a:ext>
            </a:extLst>
          </p:cNvPr>
          <p:cNvSpPr txBox="1"/>
          <p:nvPr/>
        </p:nvSpPr>
        <p:spPr>
          <a:xfrm>
            <a:off x="0" y="1566334"/>
            <a:ext cx="344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BI: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9F67-6158-0A43-B276-85C0AA618912}"/>
              </a:ext>
            </a:extLst>
          </p:cNvPr>
          <p:cNvSpPr txBox="1"/>
          <p:nvPr/>
        </p:nvSpPr>
        <p:spPr>
          <a:xfrm>
            <a:off x="0" y="304366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D2905-7966-AF4A-A6E8-90EA0CD319BE}"/>
              </a:ext>
            </a:extLst>
          </p:cNvPr>
          <p:cNvSpPr txBox="1"/>
          <p:nvPr/>
        </p:nvSpPr>
        <p:spPr>
          <a:xfrm>
            <a:off x="95210" y="59244"/>
            <a:ext cx="426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Benefit Index</a:t>
            </a:r>
          </a:p>
        </p:txBody>
      </p:sp>
    </p:spTree>
    <p:extLst>
      <p:ext uri="{BB962C8B-B14F-4D97-AF65-F5344CB8AC3E}">
        <p14:creationId xmlns:p14="http://schemas.microsoft.com/office/powerpoint/2010/main" val="340776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1D295-F0C0-674B-9D9B-9995A86F138D}"/>
              </a:ext>
            </a:extLst>
          </p:cNvPr>
          <p:cNvSpPr txBox="1"/>
          <p:nvPr/>
        </p:nvSpPr>
        <p:spPr>
          <a:xfrm>
            <a:off x="1698171" y="1233714"/>
            <a:ext cx="371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Questions:</a:t>
            </a:r>
          </a:p>
          <a:p>
            <a:pPr marL="342900" indent="-342900">
              <a:buAutoNum type="arabicParenR"/>
            </a:pPr>
            <a:r>
              <a:rPr lang="en-US" dirty="0"/>
              <a:t>Original upright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experiment </a:t>
            </a:r>
          </a:p>
          <a:p>
            <a:pPr marL="342900" indent="-342900">
              <a:buAutoNum type="arabicParenR"/>
            </a:pPr>
            <a:r>
              <a:rPr lang="en-US" dirty="0"/>
              <a:t>Posner paradigm experiment </a:t>
            </a:r>
          </a:p>
          <a:p>
            <a:pPr marL="342900" indent="-342900">
              <a:buAutoNum type="arabicParenR"/>
            </a:pPr>
            <a:r>
              <a:rPr lang="en-US" dirty="0"/>
              <a:t>Stroop effect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Stroop effect experiment</a:t>
            </a:r>
          </a:p>
        </p:txBody>
      </p:sp>
    </p:spTree>
    <p:extLst>
      <p:ext uri="{BB962C8B-B14F-4D97-AF65-F5344CB8AC3E}">
        <p14:creationId xmlns:p14="http://schemas.microsoft.com/office/powerpoint/2010/main" val="202283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583FC-6FB2-784A-B5B0-2F710A61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43" y="783771"/>
            <a:ext cx="10292444" cy="6074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B3DF2-E6F8-054D-BCC0-291B0DEC251F}"/>
              </a:ext>
            </a:extLst>
          </p:cNvPr>
          <p:cNvSpPr txBox="1"/>
          <p:nvPr/>
        </p:nvSpPr>
        <p:spPr>
          <a:xfrm>
            <a:off x="91440" y="2903237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Accuracies: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</a:t>
            </a:r>
            <a:r>
              <a:rPr lang="en-US" b="1" dirty="0">
                <a:sym typeface="Wingdings" pitchFamily="2" charset="2"/>
              </a:rPr>
              <a:t>(sphericity assumed ):  F(2, 74) = 9.58,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Distractor (GG correction): F(1.34, 49.62) = 77.64,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C*D (GG </a:t>
            </a:r>
            <a:r>
              <a:rPr lang="en-US" b="1" dirty="0" err="1">
                <a:sym typeface="Wingdings" pitchFamily="2" charset="2"/>
              </a:rPr>
              <a:t>cor</a:t>
            </a:r>
            <a:r>
              <a:rPr lang="en-US" b="1" dirty="0">
                <a:sym typeface="Wingdings" pitchFamily="2" charset="2"/>
              </a:rPr>
              <a:t>): F(2.79, 103.10) = 2.45, p = 0.072 </a:t>
            </a: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44C8F-BBB0-3541-95BA-253821738004}"/>
              </a:ext>
            </a:extLst>
          </p:cNvPr>
          <p:cNvSpPr txBox="1"/>
          <p:nvPr/>
        </p:nvSpPr>
        <p:spPr>
          <a:xfrm>
            <a:off x="91440" y="5027247"/>
            <a:ext cx="3444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Main effect of coherence and distractor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interactions, no group differences 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85ACD-EC72-1C4C-AD14-C3C118BAF082}"/>
              </a:ext>
            </a:extLst>
          </p:cNvPr>
          <p:cNvSpPr txBox="1"/>
          <p:nvPr/>
        </p:nvSpPr>
        <p:spPr>
          <a:xfrm>
            <a:off x="95210" y="59244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accuracies</a:t>
            </a:r>
          </a:p>
        </p:txBody>
      </p:sp>
    </p:spTree>
    <p:extLst>
      <p:ext uri="{BB962C8B-B14F-4D97-AF65-F5344CB8AC3E}">
        <p14:creationId xmlns:p14="http://schemas.microsoft.com/office/powerpoint/2010/main" val="3964771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Posner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38 (one outlier based on Accuracy descriptive data)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P&lt;0.05</a:t>
            </a:r>
          </a:p>
        </p:txBody>
      </p:sp>
    </p:spTree>
    <p:extLst>
      <p:ext uri="{BB962C8B-B14F-4D97-AF65-F5344CB8AC3E}">
        <p14:creationId xmlns:p14="http://schemas.microsoft.com/office/powerpoint/2010/main" val="195656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D87CD-9177-954F-B01C-67DE854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37" y="425173"/>
            <a:ext cx="4109002" cy="547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85F6-7030-F24C-9DDB-E482390FF0E7}"/>
              </a:ext>
            </a:extLst>
          </p:cNvPr>
          <p:cNvSpPr txBox="1"/>
          <p:nvPr/>
        </p:nvSpPr>
        <p:spPr>
          <a:xfrm>
            <a:off x="1007166" y="612844"/>
            <a:ext cx="4109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Posner task design: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Invalid condition: Always 8 distractor = 1 pseudo-target + 7 distractors.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7 D + T are looking towards the PT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Valid condition: all 8 distractors are looking towards the real target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Neutral/baseline = 0% coherence with 8 distractors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25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E80A-FBA0-4C47-8AF5-51E73FD8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6E6B-D991-B24B-8865-2754BD8980BB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participant who is consistently on the left of the line is the potential outlier (P21)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67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617028" y="5312559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F(1.43, 52.83) = 4.07, p = 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 of valid condition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353074" y="536340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F(1.55, 57.23) = 2.58, p = 0.098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C8234-F209-8B4A-B528-7AB54520F586}"/>
              </a:ext>
            </a:extLst>
          </p:cNvPr>
          <p:cNvGrpSpPr/>
          <p:nvPr/>
        </p:nvGrpSpPr>
        <p:grpSpPr>
          <a:xfrm>
            <a:off x="0" y="785071"/>
            <a:ext cx="12549826" cy="4379111"/>
            <a:chOff x="202968" y="1014764"/>
            <a:chExt cx="11317434" cy="33811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9EA421-377B-274D-983B-F8C933A4E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968" y="1014764"/>
              <a:ext cx="5729203" cy="3381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732B7B-B1E7-7749-A6CE-2DDDFA8E8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199" y="1014764"/>
              <a:ext cx="5729203" cy="3381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27211E-6AA3-F54A-9F98-F2DC5B836EE0}"/>
              </a:ext>
            </a:extLst>
          </p:cNvPr>
          <p:cNvSpPr txBox="1"/>
          <p:nvPr/>
        </p:nvSpPr>
        <p:spPr>
          <a:xfrm>
            <a:off x="95210" y="59244"/>
            <a:ext cx="6101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Time and Accuracy</a:t>
            </a:r>
          </a:p>
        </p:txBody>
      </p:sp>
    </p:spTree>
    <p:extLst>
      <p:ext uri="{BB962C8B-B14F-4D97-AF65-F5344CB8AC3E}">
        <p14:creationId xmlns:p14="http://schemas.microsoft.com/office/powerpoint/2010/main" val="786432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345BB-7D65-0D41-9796-4A743ADD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7453"/>
            <a:ext cx="9826171" cy="579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7371941" y="2412858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F(1.44, 51.96) = 5.04, p = 0.018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E8E8C-9FAF-084D-8F66-0FAFEC9B29ED}"/>
              </a:ext>
            </a:extLst>
          </p:cNvPr>
          <p:cNvSpPr txBox="1"/>
          <p:nvPr/>
        </p:nvSpPr>
        <p:spPr>
          <a:xfrm>
            <a:off x="0" y="71122"/>
            <a:ext cx="516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RT-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3136608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C7DCF-2217-0748-9C49-DBA0CB21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750"/>
            <a:ext cx="10421257" cy="615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8090263" y="3429000"/>
            <a:ext cx="379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8B926-30F9-B949-BF2C-098CBCC388EF}"/>
              </a:ext>
            </a:extLst>
          </p:cNvPr>
          <p:cNvSpPr txBox="1"/>
          <p:nvPr/>
        </p:nvSpPr>
        <p:spPr>
          <a:xfrm>
            <a:off x="0" y="71122"/>
            <a:ext cx="6395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Accuracy-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896128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56280-ECBA-914A-8D05-A78150D7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28"/>
            <a:ext cx="9153295" cy="5401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7051040" y="580680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(SA) F(1, 37) = 4.99, p = 0.032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3E16E-3B6B-F545-BD24-75A994BA54FD}"/>
              </a:ext>
            </a:extLst>
          </p:cNvPr>
          <p:cNvSpPr txBox="1"/>
          <p:nvPr/>
        </p:nvSpPr>
        <p:spPr>
          <a:xfrm>
            <a:off x="0" y="71122"/>
            <a:ext cx="40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Posner Benefit Index</a:t>
            </a:r>
          </a:p>
        </p:txBody>
      </p:sp>
    </p:spTree>
    <p:extLst>
      <p:ext uri="{BB962C8B-B14F-4D97-AF65-F5344CB8AC3E}">
        <p14:creationId xmlns:p14="http://schemas.microsoft.com/office/powerpoint/2010/main" val="2129683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12978-677A-5243-B4BC-9DD6BCE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1" y="618141"/>
            <a:ext cx="10897508" cy="612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8429897" y="4376369"/>
            <a:ext cx="406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 assumed) F(1.00, 36.00) = 6.25, p = 0.017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7F2DF-51A2-6F4E-A984-C93666A138A9}"/>
              </a:ext>
            </a:extLst>
          </p:cNvPr>
          <p:cNvSpPr txBox="1"/>
          <p:nvPr/>
        </p:nvSpPr>
        <p:spPr>
          <a:xfrm>
            <a:off x="0" y="71122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 –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121587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 – with outlier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39</a:t>
            </a:r>
          </a:p>
        </p:txBody>
      </p:sp>
    </p:spTree>
    <p:extLst>
      <p:ext uri="{BB962C8B-B14F-4D97-AF65-F5344CB8AC3E}">
        <p14:creationId xmlns:p14="http://schemas.microsoft.com/office/powerpoint/2010/main" val="298275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9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2859-592A-884D-9419-305D5C56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75" y="704410"/>
            <a:ext cx="6597686" cy="389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4DA9D-78A3-1B41-98BF-46351748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82" y="704410"/>
            <a:ext cx="6420612" cy="378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576168" y="501613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F(1.48,56.16) = 3.39, p = 0.054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096000" y="501613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F(1.66,63.16) = 1.68, p = 0.20</a:t>
            </a:r>
          </a:p>
        </p:txBody>
      </p:sp>
    </p:spTree>
    <p:extLst>
      <p:ext uri="{BB962C8B-B14F-4D97-AF65-F5344CB8AC3E}">
        <p14:creationId xmlns:p14="http://schemas.microsoft.com/office/powerpoint/2010/main" val="1020735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9CBD4-79EE-9C47-8936-BBB353B6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2"/>
            <a:ext cx="8869596" cy="523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6843713" y="2253201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 54.74) = 3.95, p = 0.036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</p:spTree>
    <p:extLst>
      <p:ext uri="{BB962C8B-B14F-4D97-AF65-F5344CB8AC3E}">
        <p14:creationId xmlns:p14="http://schemas.microsoft.com/office/powerpoint/2010/main" val="1778948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2E8B2-E62D-414B-AC23-4C7813E5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6" y="211377"/>
            <a:ext cx="9177045" cy="5415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6983879" y="2267490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</p:spTree>
    <p:extLst>
      <p:ext uri="{BB962C8B-B14F-4D97-AF65-F5344CB8AC3E}">
        <p14:creationId xmlns:p14="http://schemas.microsoft.com/office/powerpoint/2010/main" val="3160025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7FC04-0D6D-5242-8A34-5CB31726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62" y="132261"/>
            <a:ext cx="6797692" cy="2715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1B4D96-100E-D241-B5DF-A4D7A13E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62" y="3586163"/>
            <a:ext cx="7030932" cy="2487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397E2-8D4D-1F48-9083-B2BF303FA359}"/>
              </a:ext>
            </a:extLst>
          </p:cNvPr>
          <p:cNvSpPr txBox="1"/>
          <p:nvPr/>
        </p:nvSpPr>
        <p:spPr>
          <a:xfrm>
            <a:off x="542925" y="1757363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&amp; Std</a:t>
            </a:r>
          </a:p>
        </p:txBody>
      </p:sp>
    </p:spTree>
    <p:extLst>
      <p:ext uri="{BB962C8B-B14F-4D97-AF65-F5344CB8AC3E}">
        <p14:creationId xmlns:p14="http://schemas.microsoft.com/office/powerpoint/2010/main" val="4262272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603C7-9869-8F4B-899C-D8A04795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44"/>
            <a:ext cx="7600950" cy="4485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18887-63D3-F845-B978-B85A0683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6873"/>
            <a:ext cx="6653213" cy="3926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190406" y="423348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38.00) = 4.64, p = 0.038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7600950" y="1996027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37.00) = 5.50, p = 0.024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</p:spTree>
    <p:extLst>
      <p:ext uri="{BB962C8B-B14F-4D97-AF65-F5344CB8AC3E}">
        <p14:creationId xmlns:p14="http://schemas.microsoft.com/office/powerpoint/2010/main" val="1405640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</a:t>
            </a:r>
            <a:r>
              <a:rPr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91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B242BB-EFA3-B24A-A629-DD9BDACDF3BF}"/>
              </a:ext>
            </a:extLst>
          </p:cNvPr>
          <p:cNvGrpSpPr/>
          <p:nvPr/>
        </p:nvGrpSpPr>
        <p:grpSpPr>
          <a:xfrm>
            <a:off x="20806" y="630422"/>
            <a:ext cx="6075193" cy="5905237"/>
            <a:chOff x="20807" y="0"/>
            <a:chExt cx="6247951" cy="6678960"/>
          </a:xfrm>
        </p:grpSpPr>
        <p:pic>
          <p:nvPicPr>
            <p:cNvPr id="3" name="Picture 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7DE41D3-77A0-9B4F-AC86-43273C6F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216" y="2730186"/>
              <a:ext cx="1208942" cy="1212157"/>
            </a:xfrm>
            <a:prstGeom prst="rect">
              <a:avLst/>
            </a:prstGeom>
          </p:spPr>
        </p:pic>
        <p:pic>
          <p:nvPicPr>
            <p:cNvPr id="4" name="Picture 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77A0F9A-127B-3845-AA4A-67C5643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9816" y="2653700"/>
              <a:ext cx="1208942" cy="1212157"/>
            </a:xfrm>
            <a:prstGeom prst="rect">
              <a:avLst/>
            </a:prstGeom>
          </p:spPr>
        </p:pic>
        <p:pic>
          <p:nvPicPr>
            <p:cNvPr id="5" name="Picture 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6EFA6F2-E34E-9D4F-913D-2381FD56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4255" y="5463587"/>
              <a:ext cx="1208942" cy="1215373"/>
            </a:xfrm>
            <a:prstGeom prst="rect">
              <a:avLst/>
            </a:prstGeom>
          </p:spPr>
        </p:pic>
        <p:pic>
          <p:nvPicPr>
            <p:cNvPr id="6" name="Picture 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F81B153-9F44-3443-BAF9-F049DAAB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339" y="1199572"/>
              <a:ext cx="1208942" cy="1212157"/>
            </a:xfrm>
            <a:prstGeom prst="rect">
              <a:avLst/>
            </a:prstGeom>
          </p:spPr>
        </p:pic>
        <p:pic>
          <p:nvPicPr>
            <p:cNvPr id="7" name="Picture 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769BFD6-7D17-5341-8594-DFFCFE53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339" y="2653700"/>
              <a:ext cx="1212166" cy="1215390"/>
            </a:xfrm>
            <a:prstGeom prst="rect">
              <a:avLst/>
            </a:prstGeom>
          </p:spPr>
        </p:pic>
        <p:pic>
          <p:nvPicPr>
            <p:cNvPr id="8" name="Picture 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55DBF15-849F-0A45-A347-ECF76E52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07" y="2653700"/>
              <a:ext cx="1208942" cy="1215390"/>
            </a:xfrm>
            <a:prstGeom prst="rect">
              <a:avLst/>
            </a:prstGeom>
          </p:spPr>
        </p:pic>
        <p:pic>
          <p:nvPicPr>
            <p:cNvPr id="9" name="Picture 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EE58479-CF50-CE45-9AB4-ABD0308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0833" y="2679785"/>
              <a:ext cx="1208942" cy="1212157"/>
            </a:xfrm>
            <a:prstGeom prst="rect">
              <a:avLst/>
            </a:prstGeom>
          </p:spPr>
        </p:pic>
        <p:pic>
          <p:nvPicPr>
            <p:cNvPr id="10" name="Picture 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2891B980-8A25-7946-A9B0-4A9A1F74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4216" y="0"/>
              <a:ext cx="1208942" cy="1208942"/>
            </a:xfrm>
            <a:prstGeom prst="rect">
              <a:avLst/>
            </a:prstGeom>
          </p:spPr>
        </p:pic>
        <p:pic>
          <p:nvPicPr>
            <p:cNvPr id="11" name="Picture 1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DF523A9-3813-314A-98C1-1CBFB3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38577" y="4060884"/>
              <a:ext cx="1193067" cy="120261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90998F-4B84-294D-AF21-6E63DAEB7E63}"/>
              </a:ext>
            </a:extLst>
          </p:cNvPr>
          <p:cNvSpPr txBox="1"/>
          <p:nvPr/>
        </p:nvSpPr>
        <p:spPr>
          <a:xfrm>
            <a:off x="6403617" y="6235590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F346A-B175-6845-98F2-2703F556D991}"/>
              </a:ext>
            </a:extLst>
          </p:cNvPr>
          <p:cNvSpPr txBox="1"/>
          <p:nvPr/>
        </p:nvSpPr>
        <p:spPr>
          <a:xfrm>
            <a:off x="831739" y="6275606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Congruent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1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A389B-4A11-0F4F-B9B1-BF01F214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-1"/>
            <a:ext cx="12192000" cy="1026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292C-E4E0-6441-84CD-4883E448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07" y="1488738"/>
            <a:ext cx="12319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E81ED-6EF7-0F40-8057-3015699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18" y="2873038"/>
            <a:ext cx="1231900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C57F4-3130-AA4D-9CC4-064FAEE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6" y="2873038"/>
            <a:ext cx="12319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3412-E8A2-174F-8092-FB8E1B27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34" y="2873038"/>
            <a:ext cx="12319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7464E-4A12-474E-BA33-43ACA5D0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2873038"/>
            <a:ext cx="1231900" cy="138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AD568-FC5C-C744-86E3-C9F775D7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4257338"/>
            <a:ext cx="12319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CB1CB-91B5-8345-98D1-B9B44E1E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66" y="534082"/>
            <a:ext cx="1231900" cy="138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6C8A-CE70-934E-B57D-78D77734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2" y="2873038"/>
            <a:ext cx="12319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636BE-53B5-9841-8ED1-1A56B1CD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60" y="5053927"/>
            <a:ext cx="12319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B0DB6-A256-9D49-BD60-59712072B47C}"/>
              </a:ext>
            </a:extLst>
          </p:cNvPr>
          <p:cNvSpPr txBox="1"/>
          <p:nvPr/>
        </p:nvSpPr>
        <p:spPr>
          <a:xfrm>
            <a:off x="6543542" y="5641638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Baseline/Front-view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01398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C0FFE35-1EB7-D149-97CC-14E6B1AD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1" y="0"/>
            <a:ext cx="10389141" cy="5300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46326-943C-984A-91E6-392633BE4C6E}"/>
              </a:ext>
            </a:extLst>
          </p:cNvPr>
          <p:cNvSpPr txBox="1"/>
          <p:nvPr/>
        </p:nvSpPr>
        <p:spPr>
          <a:xfrm>
            <a:off x="617028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27</a:t>
            </a:r>
            <a:r>
              <a:rPr lang="en-US" dirty="0"/>
              <a:t>, </a:t>
            </a:r>
            <a:r>
              <a:rPr lang="en-US" altLang="zh-CN" dirty="0"/>
              <a:t>8.89</a:t>
            </a:r>
            <a:r>
              <a:rPr lang="en-US" dirty="0"/>
              <a:t>) = </a:t>
            </a:r>
            <a:r>
              <a:rPr lang="en-US" altLang="zh-CN" dirty="0"/>
              <a:t>18.53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dirty="0"/>
              <a:t>0.0</a:t>
            </a:r>
            <a:r>
              <a:rPr lang="en-US" altLang="zh-CN" dirty="0"/>
              <a:t>01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9186B-678E-EF44-BA5B-6D0751E1BCB0}"/>
              </a:ext>
            </a:extLst>
          </p:cNvPr>
          <p:cNvSpPr txBox="1"/>
          <p:nvPr/>
        </p:nvSpPr>
        <p:spPr>
          <a:xfrm>
            <a:off x="6096000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35</a:t>
            </a:r>
            <a:r>
              <a:rPr lang="en-US" dirty="0"/>
              <a:t>, </a:t>
            </a:r>
            <a:r>
              <a:rPr lang="en-US" altLang="zh-CN" dirty="0"/>
              <a:t>9.43</a:t>
            </a:r>
            <a:r>
              <a:rPr lang="en-US" dirty="0"/>
              <a:t>) = </a:t>
            </a:r>
            <a:r>
              <a:rPr lang="en-US" altLang="zh-CN" dirty="0"/>
              <a:t>8.26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0.013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39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BCC26A-7667-8349-827C-44D45DB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9" y="0"/>
            <a:ext cx="6965005" cy="669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5386-E612-8B4E-B906-E06B78DA97E9}"/>
              </a:ext>
            </a:extLst>
          </p:cNvPr>
          <p:cNvSpPr txBox="1"/>
          <p:nvPr/>
        </p:nvSpPr>
        <p:spPr>
          <a:xfrm>
            <a:off x="6970748" y="444749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F(1.00, </a:t>
            </a:r>
            <a:r>
              <a:rPr lang="en-US" altLang="zh-CN" dirty="0"/>
              <a:t>7</a:t>
            </a:r>
            <a:r>
              <a:rPr lang="en-US" dirty="0"/>
              <a:t>.00) = </a:t>
            </a:r>
            <a:r>
              <a:rPr lang="en-US" altLang="zh-CN" dirty="0"/>
              <a:t>20.58</a:t>
            </a:r>
            <a:r>
              <a:rPr lang="en-US" dirty="0"/>
              <a:t>, p = 0.0</a:t>
            </a:r>
            <a:r>
              <a:rPr lang="en-US" altLang="zh-CN" dirty="0"/>
              <a:t>0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54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Behavioral Data 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322162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14C0459-D839-9E46-81AE-F95AEF47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603" y="1787200"/>
            <a:ext cx="12849205" cy="43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44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Inverted-St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</a:t>
            </a:r>
            <a:r>
              <a:rPr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106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27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557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339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25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Eye-movement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1) Original, 2) Inverted, 3) Posner paradigm experiments </a:t>
            </a:r>
          </a:p>
        </p:txBody>
      </p:sp>
    </p:spTree>
    <p:extLst>
      <p:ext uri="{BB962C8B-B14F-4D97-AF65-F5344CB8AC3E}">
        <p14:creationId xmlns:p14="http://schemas.microsoft.com/office/powerpoint/2010/main" val="209357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210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2B348-07A1-F447-B188-1876018A02A7}"/>
              </a:ext>
            </a:extLst>
          </p:cNvPr>
          <p:cNvSpPr txBox="1"/>
          <p:nvPr/>
        </p:nvSpPr>
        <p:spPr>
          <a:xfrm>
            <a:off x="1698171" y="1233714"/>
            <a:ext cx="3704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 (&amp; work need to do):</a:t>
            </a:r>
          </a:p>
          <a:p>
            <a:pPr marL="285750" indent="-285750">
              <a:buFontTx/>
              <a:buChar char="-"/>
            </a:pPr>
            <a:r>
              <a:rPr lang="en-US" dirty="0"/>
              <a:t>Eye movement data </a:t>
            </a:r>
          </a:p>
        </p:txBody>
      </p:sp>
    </p:spTree>
    <p:extLst>
      <p:ext uri="{BB962C8B-B14F-4D97-AF65-F5344CB8AC3E}">
        <p14:creationId xmlns:p14="http://schemas.microsoft.com/office/powerpoint/2010/main" val="1896310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7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Original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36  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Male = 14, Female = 22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B) Not-noticed = 12, Noticed = 24 (notice 100% coherence levels)</a:t>
            </a:r>
          </a:p>
        </p:txBody>
      </p:sp>
    </p:spTree>
    <p:extLst>
      <p:ext uri="{BB962C8B-B14F-4D97-AF65-F5344CB8AC3E}">
        <p14:creationId xmlns:p14="http://schemas.microsoft.com/office/powerpoint/2010/main" val="300072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2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B4E94-734E-6149-B6E5-347A616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77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4FFE3-D080-BA43-98B1-3193C423741B}"/>
              </a:ext>
            </a:extLst>
          </p:cNvPr>
          <p:cNvSpPr txBox="1"/>
          <p:nvPr/>
        </p:nvSpPr>
        <p:spPr>
          <a:xfrm>
            <a:off x="9167782" y="996462"/>
            <a:ext cx="286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eta squared = 0.06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size f = 0.253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groups =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3588E-C05B-E947-BB1B-D3FCF5585846}"/>
              </a:ext>
            </a:extLst>
          </p:cNvPr>
          <p:cNvGrpSpPr/>
          <p:nvPr/>
        </p:nvGrpSpPr>
        <p:grpSpPr>
          <a:xfrm>
            <a:off x="304800" y="1060176"/>
            <a:ext cx="12192000" cy="5322992"/>
            <a:chOff x="1202913" y="21131048"/>
            <a:chExt cx="12157299" cy="55510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D7D6F1-D553-F141-9F95-FB86BE5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D24CA4-6B22-6548-8B85-1127676ED6C9}"/>
                </a:ext>
              </a:extLst>
            </p:cNvPr>
            <p:cNvSpPr txBox="1"/>
            <p:nvPr/>
          </p:nvSpPr>
          <p:spPr>
            <a:xfrm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43E134-2861-CB44-9BF0-164AECEAFDEB}"/>
                </a:ext>
              </a:extLst>
            </p:cNvPr>
            <p:cNvSpPr txBox="1"/>
            <p:nvPr/>
          </p:nvSpPr>
          <p:spPr>
            <a:xfrm>
              <a:off x="4701115" y="21131048"/>
              <a:ext cx="4285129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86A1E-22E4-B34A-BA29-0AA22D1F31B8}"/>
                </a:ext>
              </a:extLst>
            </p:cNvPr>
            <p:cNvSpPr txBox="1"/>
            <p:nvPr/>
          </p:nvSpPr>
          <p:spPr>
            <a:xfrm>
              <a:off x="8531843" y="21131048"/>
              <a:ext cx="4524437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0FC2-51C9-144E-9D1C-705150C6F6A5}"/>
                </a:ext>
              </a:extLst>
            </p:cNvPr>
            <p:cNvSpPr txBox="1"/>
            <p:nvPr/>
          </p:nvSpPr>
          <p:spPr>
            <a:xfrm>
              <a:off x="1202913" y="25281680"/>
              <a:ext cx="1215729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+mn-lt"/>
                </a:rPr>
                <a:t>Participants are instructed to click on the correct face as quickly and as accurately as possible.</a:t>
              </a:r>
            </a:p>
            <a:p>
              <a:endParaRPr lang="en-US" sz="2800" dirty="0"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EA22D6-9587-504E-89B5-EF5C92CFE04D}"/>
              </a:ext>
            </a:extLst>
          </p:cNvPr>
          <p:cNvSpPr txBox="1"/>
          <p:nvPr/>
        </p:nvSpPr>
        <p:spPr>
          <a:xfrm>
            <a:off x="95210" y="59244"/>
            <a:ext cx="270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F2B20-86A0-B046-9654-2789B4B2AA4E}"/>
              </a:ext>
            </a:extLst>
          </p:cNvPr>
          <p:cNvSpPr txBox="1"/>
          <p:nvPr/>
        </p:nvSpPr>
        <p:spPr>
          <a:xfrm>
            <a:off x="4513943" y="52251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4647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1B701-FFA6-4347-91C9-BC1058EE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62" y="451492"/>
            <a:ext cx="10755086" cy="6347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5874-9653-B643-B4FB-72D2071B5AC6}"/>
              </a:ext>
            </a:extLst>
          </p:cNvPr>
          <p:cNvSpPr txBox="1"/>
          <p:nvPr/>
        </p:nvSpPr>
        <p:spPr>
          <a:xfrm>
            <a:off x="95210" y="59244"/>
            <a:ext cx="3993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Reaction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5BEC-A182-3D4F-BFE2-0A7ED7E3E397}"/>
              </a:ext>
            </a:extLst>
          </p:cNvPr>
          <p:cNvSpPr txBox="1"/>
          <p:nvPr/>
        </p:nvSpPr>
        <p:spPr>
          <a:xfrm>
            <a:off x="0" y="1566334"/>
            <a:ext cx="3444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F(2,70) = 34.16,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37.28) = 249.16,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F(2.95, 103.09) = 9.89,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effects of coherence and number of distractors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between coherence and number of distractors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5780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D5405D-8D64-ED41-9F97-2A0FD494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93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62BA7-F7C2-7742-B67E-B4BF2B676E39}"/>
              </a:ext>
            </a:extLst>
          </p:cNvPr>
          <p:cNvSpPr txBox="1"/>
          <p:nvPr/>
        </p:nvSpPr>
        <p:spPr>
          <a:xfrm>
            <a:off x="95210" y="59244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Benefit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0F5A9-458C-4644-B375-A2A59543D7DC}"/>
              </a:ext>
            </a:extLst>
          </p:cNvPr>
          <p:cNvSpPr txBox="1"/>
          <p:nvPr/>
        </p:nvSpPr>
        <p:spPr>
          <a:xfrm>
            <a:off x="1" y="156633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F(1,35) = 18.47,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F(1.65, 57.74) = 13.97,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F(1.45,50.88) = 6.82, p=0.002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1565</Words>
  <Application>Microsoft Macintosh PowerPoint</Application>
  <PresentationFormat>Widescreen</PresentationFormat>
  <Paragraphs>222</Paragraphs>
  <Slides>61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Waldo </vt:lpstr>
      <vt:lpstr>PowerPoint Presentation</vt:lpstr>
      <vt:lpstr>PowerPoint Presentation</vt:lpstr>
      <vt:lpstr>PowerPoint Presentation</vt:lpstr>
      <vt:lpstr>Waldo </vt:lpstr>
      <vt:lpstr>Original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Waldo </vt:lpstr>
      <vt:lpstr>Invert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 – with outlier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Stroop Effect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Inverted-Stroop Effect Task</vt:lpstr>
      <vt:lpstr>PowerPoint Presentation</vt:lpstr>
      <vt:lpstr>PowerPoint Presentation</vt:lpstr>
      <vt:lpstr>PowerPoint Presentation</vt:lpstr>
      <vt:lpstr>PowerPoint Presentation</vt:lpstr>
      <vt:lpstr>Example Eye-movement Traces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Waldo </dc:title>
  <dc:creator>Chen, Shuyi</dc:creator>
  <cp:lastModifiedBy>Chen, Shuyi</cp:lastModifiedBy>
  <cp:revision>3</cp:revision>
  <dcterms:created xsi:type="dcterms:W3CDTF">2020-04-19T23:48:10Z</dcterms:created>
  <dcterms:modified xsi:type="dcterms:W3CDTF">2020-04-20T00:05:01Z</dcterms:modified>
</cp:coreProperties>
</file>